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96" r:id="rId18"/>
    <p:sldId id="299" r:id="rId19"/>
    <p:sldId id="271" r:id="rId20"/>
    <p:sldId id="272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300" r:id="rId41"/>
    <p:sldId id="293" r:id="rId42"/>
    <p:sldId id="294" r:id="rId43"/>
    <p:sldId id="298" r:id="rId44"/>
  </p:sldIdLst>
  <p:sldSz cx="9144000" cy="6858000" type="screen4x3"/>
  <p:notesSz cx="6858000" cy="91440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7F7F7F"/>
    <a:srgbClr val="E2E2E2"/>
    <a:srgbClr val="0B114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9FC154-1FC4-4908-8E6C-9AEAF1118413}" type="slidenum">
              <a:rPr lang="en-US" sz="1200" b="0" smtClean="0">
                <a:latin typeface="Arial" charset="0"/>
              </a:rPr>
              <a:pPr eaLnBrk="1" hangingPunct="1"/>
              <a:t>14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B: tonsillitis.  Although the term tonsil has only one “l”, the combining form has a double letter “l”.  “ITIS” means inflammation.  Choice A is incorrect because it has only one “l”.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9FC154-1FC4-4908-8E6C-9AEAF1118413}" type="slidenum">
              <a:rPr lang="en-US" sz="1200" b="0" smtClean="0">
                <a:latin typeface="Arial" charset="0"/>
              </a:rPr>
              <a:pPr eaLnBrk="1" hangingPunct="1"/>
              <a:t>15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B: tonsillitis.  Although the term tonsil has only one “l”, the combining form has a double letter “l”.  “ITIS” means inflammation.  Choice A is incorrect because it has only one “l”.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ficticousinstructor@YSMU.edu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967" y="2209800"/>
            <a:ext cx="8229600" cy="1143000"/>
          </a:xfrm>
        </p:spPr>
        <p:txBody>
          <a:bodyPr/>
          <a:lstStyle/>
          <a:p>
            <a:r>
              <a:rPr lang="en-US" dirty="0"/>
              <a:t>Respiratory System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91" y="4191000"/>
            <a:ext cx="8229600" cy="24384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                 </a:t>
            </a:r>
            <a:r>
              <a:rPr lang="en-US" dirty="0" smtClean="0"/>
              <a:t>Medical Terminology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5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Respiratory System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 respiratory system consists of the UPPER and LOWER respiratory tracts.</a:t>
            </a:r>
          </a:p>
          <a:p>
            <a:pPr>
              <a:lnSpc>
                <a:spcPct val="90000"/>
              </a:lnSpc>
            </a:pPr>
            <a:r>
              <a:rPr lang="en-US" dirty="0"/>
              <a:t>URT includes:  nose, pharynx, larynx, and trachea.</a:t>
            </a:r>
          </a:p>
          <a:p>
            <a:pPr>
              <a:lnSpc>
                <a:spcPct val="90000"/>
              </a:lnSpc>
            </a:pPr>
            <a:r>
              <a:rPr lang="en-US" dirty="0"/>
              <a:t>LRT includes:  bronchi and lungs</a:t>
            </a:r>
          </a:p>
          <a:p>
            <a:pPr>
              <a:lnSpc>
                <a:spcPct val="90000"/>
              </a:lnSpc>
            </a:pPr>
            <a:r>
              <a:rPr lang="en-US" dirty="0"/>
              <a:t>The function of the respiratory system is to facilitate the exchange of oxygen and carbon dioxide.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body needs oxygen (0</a:t>
            </a:r>
            <a:r>
              <a:rPr lang="en-US" baseline="-25000" dirty="0"/>
              <a:t>2</a:t>
            </a:r>
            <a:r>
              <a:rPr lang="en-US" dirty="0"/>
              <a:t>) for carrying out it metabolic functions.  As a result, carbon dioxide (CO</a:t>
            </a:r>
            <a:r>
              <a:rPr lang="en-US" baseline="-25000" dirty="0"/>
              <a:t>2</a:t>
            </a:r>
            <a:r>
              <a:rPr lang="en-US" dirty="0"/>
              <a:t>) is produced.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respiratory tract must get rid of the excess CO</a:t>
            </a:r>
            <a:r>
              <a:rPr lang="en-US" baseline="-25000" dirty="0"/>
              <a:t>2</a:t>
            </a:r>
            <a:r>
              <a:rPr lang="en-US" dirty="0"/>
              <a:t> to prevent accumulation and eventual acidosis.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6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Combining Forms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b="1" dirty="0" err="1"/>
              <a:t>Bronch</a:t>
            </a:r>
            <a:r>
              <a:rPr lang="en-US" b="1" dirty="0"/>
              <a:t>/o</a:t>
            </a:r>
          </a:p>
          <a:p>
            <a:pPr>
              <a:buFontTx/>
              <a:buNone/>
            </a:pPr>
            <a:r>
              <a:rPr lang="en-US" b="1" dirty="0"/>
              <a:t>Bronchi/o</a:t>
            </a:r>
            <a:r>
              <a:rPr lang="en-US" dirty="0"/>
              <a:t>           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  bronchus </a:t>
            </a:r>
            <a:r>
              <a:rPr lang="en-US" dirty="0">
                <a:solidFill>
                  <a:srgbClr val="7F7F7F"/>
                </a:solidFill>
              </a:rPr>
              <a:t>(airway)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bronchoscope </a:t>
            </a:r>
            <a:r>
              <a:rPr lang="en-US" dirty="0" smtClean="0">
                <a:solidFill>
                  <a:srgbClr val="7F7F7F"/>
                </a:solidFill>
              </a:rPr>
              <a:t>(an instrument used to visualize the airway)</a:t>
            </a:r>
            <a:endParaRPr lang="en-US" dirty="0">
              <a:solidFill>
                <a:srgbClr val="7F7F7F"/>
              </a:solidFill>
            </a:endParaRPr>
          </a:p>
          <a:p>
            <a:pPr>
              <a:buFontTx/>
              <a:buNone/>
            </a:pPr>
            <a:r>
              <a:rPr lang="en-US" dirty="0"/>
              <a:t>                 </a:t>
            </a:r>
          </a:p>
          <a:p>
            <a:pPr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bronchiectasis </a:t>
            </a:r>
            <a:r>
              <a:rPr lang="en-US" dirty="0">
                <a:solidFill>
                  <a:srgbClr val="7F7F7F"/>
                </a:solidFill>
              </a:rPr>
              <a:t>(dilation or expansion)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7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98" decel="100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98" decel="100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 err="1"/>
              <a:t>Epiglott</a:t>
            </a:r>
            <a:r>
              <a:rPr lang="en-US" b="1" dirty="0"/>
              <a:t>/o </a:t>
            </a:r>
            <a:r>
              <a:rPr lang="en-US" dirty="0"/>
              <a:t>              </a:t>
            </a:r>
            <a:r>
              <a:rPr lang="en-US" dirty="0" smtClean="0"/>
              <a:t>epiglottis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The </a:t>
            </a:r>
            <a:r>
              <a:rPr lang="en-US" dirty="0"/>
              <a:t>epiglottis is the structure </a:t>
            </a:r>
            <a:r>
              <a:rPr lang="en-US" dirty="0" smtClean="0"/>
              <a:t>that prevents </a:t>
            </a:r>
            <a:r>
              <a:rPr lang="en-US" dirty="0"/>
              <a:t>food from entering the trachea.  It is a flap of </a:t>
            </a:r>
            <a:r>
              <a:rPr lang="en-US" dirty="0" smtClean="0"/>
              <a:t>cartilaginous tissue </a:t>
            </a:r>
            <a:r>
              <a:rPr lang="en-US" dirty="0"/>
              <a:t>that constantly opens and closes.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 epiglottitis: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infection of the epiglottis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5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Nas</a:t>
            </a:r>
            <a:r>
              <a:rPr lang="en-US" b="1" dirty="0"/>
              <a:t>/o</a:t>
            </a:r>
          </a:p>
          <a:p>
            <a:pPr>
              <a:buFontTx/>
              <a:buNone/>
            </a:pPr>
            <a:r>
              <a:rPr lang="en-US" b="1" dirty="0" err="1"/>
              <a:t>Rhin</a:t>
            </a:r>
            <a:r>
              <a:rPr lang="en-US" b="1" dirty="0"/>
              <a:t>/o</a:t>
            </a:r>
            <a:r>
              <a:rPr lang="en-US" dirty="0"/>
              <a:t>                  nose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nasal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rhinoplasty</a:t>
            </a:r>
            <a:r>
              <a:rPr lang="en-US" dirty="0" smtClean="0"/>
              <a:t>:  </a:t>
            </a:r>
            <a:r>
              <a:rPr lang="en-US" dirty="0" smtClean="0">
                <a:solidFill>
                  <a:srgbClr val="7F7F7F"/>
                </a:solidFill>
              </a:rPr>
              <a:t>surgical </a:t>
            </a:r>
            <a:r>
              <a:rPr lang="en-US" dirty="0">
                <a:solidFill>
                  <a:srgbClr val="7F7F7F"/>
                </a:solidFill>
              </a:rPr>
              <a:t>repair of the </a:t>
            </a:r>
            <a:r>
              <a:rPr lang="en-US" dirty="0" smtClean="0">
                <a:solidFill>
                  <a:srgbClr val="7F7F7F"/>
                </a:solidFill>
              </a:rPr>
              <a:t>       			 nose</a:t>
            </a:r>
            <a:r>
              <a:rPr lang="en-US" dirty="0">
                <a:solidFill>
                  <a:srgbClr val="7F7F7F"/>
                </a:solidFill>
              </a:rPr>
              <a:t>. </a:t>
            </a:r>
            <a:endParaRPr lang="en-US" dirty="0" smtClean="0">
              <a:solidFill>
                <a:srgbClr val="7F7F7F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			(AKA</a:t>
            </a:r>
            <a:r>
              <a:rPr lang="en-US" dirty="0">
                <a:solidFill>
                  <a:srgbClr val="7F7F7F"/>
                </a:solidFill>
              </a:rPr>
              <a:t>, a nose job)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2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/>
              <a:t>Or/o  </a:t>
            </a:r>
            <a:r>
              <a:rPr lang="en-US" dirty="0"/>
              <a:t>               mouth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     </a:t>
            </a:r>
            <a:r>
              <a:rPr lang="en-US" dirty="0"/>
              <a:t>oropharynx    </a:t>
            </a:r>
            <a:r>
              <a:rPr lang="en-US" dirty="0">
                <a:solidFill>
                  <a:srgbClr val="7F7F7F"/>
                </a:solidFill>
              </a:rPr>
              <a:t>(mouth of throat)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     </a:t>
            </a:r>
            <a:r>
              <a:rPr lang="en-US" dirty="0"/>
              <a:t>oral  </a:t>
            </a:r>
            <a:r>
              <a:rPr lang="en-US" dirty="0">
                <a:solidFill>
                  <a:srgbClr val="7F7F7F"/>
                </a:solidFill>
              </a:rPr>
              <a:t>(pertaining to the mouth)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2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91" y="2004218"/>
            <a:ext cx="8229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/>
              <a:t>Ox/o  </a:t>
            </a:r>
            <a:r>
              <a:rPr lang="en-US" dirty="0"/>
              <a:t>                    oxygen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 </a:t>
            </a:r>
            <a:r>
              <a:rPr lang="en-US" dirty="0" err="1" smtClean="0"/>
              <a:t>hyp</a:t>
            </a:r>
            <a:r>
              <a:rPr lang="en-US" dirty="0" smtClean="0"/>
              <a:t>/ox/</a:t>
            </a:r>
            <a:r>
              <a:rPr lang="en-US" dirty="0" err="1" smtClean="0"/>
              <a:t>emia</a:t>
            </a:r>
            <a:endParaRPr lang="en-US" dirty="0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H="1" flipV="1">
            <a:off x="4533900" y="3581400"/>
            <a:ext cx="1143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2667000" y="3581400"/>
            <a:ext cx="1905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343400" y="4529197"/>
            <a:ext cx="228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blood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524000" y="4495800"/>
            <a:ext cx="152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deficiency</a:t>
            </a: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V="1">
            <a:off x="3673098" y="35814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3124200" y="5029200"/>
            <a:ext cx="1409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oxygen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1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122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70" decel="100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770" decel="100000"/>
                                        <p:tgtEl>
                                          <p:spTgt spid="1229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122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12293" grpId="0" animBg="1"/>
      <p:bldP spid="12294" grpId="0" animBg="1"/>
      <p:bldP spid="12295" grpId="0"/>
      <p:bldP spid="12296" grpId="0"/>
      <p:bldP spid="12297" grpId="0" animBg="1"/>
      <p:bldP spid="122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Pharyng</a:t>
            </a:r>
            <a:r>
              <a:rPr lang="en-US" b="1" dirty="0"/>
              <a:t>/o  </a:t>
            </a:r>
            <a:r>
              <a:rPr lang="en-US" dirty="0"/>
              <a:t>            pharynx (throat)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</a:t>
            </a:r>
            <a:r>
              <a:rPr lang="en-US" dirty="0" smtClean="0"/>
              <a:t>pharyngitis – </a:t>
            </a:r>
            <a:r>
              <a:rPr lang="en-US" dirty="0" smtClean="0">
                <a:solidFill>
                  <a:srgbClr val="7F7F7F"/>
                </a:solidFill>
              </a:rPr>
              <a:t>infection of the pharynx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5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Pleur</a:t>
            </a:r>
            <a:r>
              <a:rPr lang="en-US" b="1" dirty="0"/>
              <a:t>/o  </a:t>
            </a:r>
            <a:r>
              <a:rPr lang="en-US" dirty="0"/>
              <a:t>                 Pleura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</a:t>
            </a:r>
            <a:r>
              <a:rPr lang="en-US" dirty="0" smtClean="0"/>
              <a:t>Pleuralgia 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/>
              <a:t>			 </a:t>
            </a:r>
            <a:r>
              <a:rPr lang="en-US" dirty="0" smtClean="0">
                <a:solidFill>
                  <a:srgbClr val="7F7F7F"/>
                </a:solidFill>
              </a:rPr>
              <a:t>pain in the pleura 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			 (pain in the side)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9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b="1" dirty="0" err="1"/>
              <a:t>Pneum</a:t>
            </a:r>
            <a:r>
              <a:rPr lang="en-US" sz="2800" b="1" dirty="0"/>
              <a:t>/o</a:t>
            </a:r>
          </a:p>
          <a:p>
            <a:pPr>
              <a:buFontTx/>
              <a:buNone/>
            </a:pPr>
            <a:r>
              <a:rPr lang="en-US" sz="2800" b="1" dirty="0" err="1"/>
              <a:t>Pneumon</a:t>
            </a:r>
            <a:r>
              <a:rPr lang="en-US" sz="2800" b="1" dirty="0"/>
              <a:t>/o</a:t>
            </a:r>
            <a:r>
              <a:rPr lang="en-US" sz="2800" dirty="0"/>
              <a:t>                  air, lung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</a:t>
            </a:r>
            <a:r>
              <a:rPr lang="en-US" sz="2800" dirty="0" smtClean="0"/>
              <a:t>Pneumothorax</a:t>
            </a: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               </a:t>
            </a:r>
            <a:r>
              <a:rPr lang="en-US" sz="2800" dirty="0">
                <a:solidFill>
                  <a:srgbClr val="7F7F7F"/>
                </a:solidFill>
              </a:rPr>
              <a:t>air in the chest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</a:t>
            </a:r>
            <a:r>
              <a:rPr lang="en-US" sz="2800" dirty="0" err="1" smtClean="0"/>
              <a:t>Pneumonectomy</a:t>
            </a: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               </a:t>
            </a:r>
            <a:r>
              <a:rPr lang="en-US" sz="2800" dirty="0" err="1">
                <a:solidFill>
                  <a:srgbClr val="7F7F7F"/>
                </a:solidFill>
              </a:rPr>
              <a:t>sx</a:t>
            </a:r>
            <a:r>
              <a:rPr lang="en-US" sz="2800" dirty="0">
                <a:solidFill>
                  <a:srgbClr val="7F7F7F"/>
                </a:solidFill>
              </a:rPr>
              <a:t> excision of the lung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0158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Pulmon</a:t>
            </a:r>
            <a:r>
              <a:rPr lang="en-US" b="1" dirty="0"/>
              <a:t>/o </a:t>
            </a:r>
            <a:r>
              <a:rPr lang="en-US" dirty="0"/>
              <a:t>             lung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</a:t>
            </a:r>
            <a:r>
              <a:rPr lang="en-US" dirty="0" smtClean="0"/>
              <a:t>pulmonary </a:t>
            </a:r>
            <a:r>
              <a:rPr lang="en-US" dirty="0" smtClean="0">
                <a:solidFill>
                  <a:srgbClr val="7F7F7F"/>
                </a:solidFill>
              </a:rPr>
              <a:t>(pertaining to the lung)</a:t>
            </a:r>
            <a:endParaRPr lang="en-US" dirty="0">
              <a:solidFill>
                <a:srgbClr val="7F7F7F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b="1" dirty="0"/>
              <a:t>Sinus/o</a:t>
            </a:r>
            <a:r>
              <a:rPr lang="en-US" dirty="0"/>
              <a:t>                sinus, cavity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</a:t>
            </a:r>
            <a:r>
              <a:rPr lang="en-US" dirty="0" smtClean="0"/>
              <a:t> sinusitis </a:t>
            </a:r>
            <a:r>
              <a:rPr lang="en-US" dirty="0" smtClean="0">
                <a:solidFill>
                  <a:srgbClr val="7F7F7F"/>
                </a:solidFill>
              </a:rPr>
              <a:t>(infection of the sinuses)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6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7237"/>
            <a:ext cx="8229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err="1"/>
              <a:t>Thorac</a:t>
            </a:r>
            <a:r>
              <a:rPr lang="en-US" b="1" dirty="0"/>
              <a:t>/o </a:t>
            </a:r>
            <a:r>
              <a:rPr lang="en-US" dirty="0"/>
              <a:t>               chest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thoracotomy </a:t>
            </a:r>
            <a:r>
              <a:rPr lang="en-US" dirty="0" smtClean="0">
                <a:solidFill>
                  <a:srgbClr val="7F7F7F"/>
                </a:solidFill>
              </a:rPr>
              <a:t>(</a:t>
            </a:r>
            <a:r>
              <a:rPr lang="en-US" dirty="0">
                <a:solidFill>
                  <a:srgbClr val="7F7F7F"/>
                </a:solidFill>
              </a:rPr>
              <a:t>incision in to the chest)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b="1" dirty="0"/>
              <a:t>Tonsil/o </a:t>
            </a:r>
            <a:r>
              <a:rPr lang="en-US" dirty="0"/>
              <a:t>                  tonsils</a:t>
            </a:r>
          </a:p>
          <a:p>
            <a:pPr>
              <a:buFontTx/>
              <a:buNone/>
            </a:pPr>
            <a:r>
              <a:rPr lang="en-US" b="1" dirty="0" err="1"/>
              <a:t>Trache</a:t>
            </a:r>
            <a:r>
              <a:rPr lang="en-US" b="1" dirty="0"/>
              <a:t>/o</a:t>
            </a:r>
            <a:r>
              <a:rPr lang="en-US" dirty="0"/>
              <a:t>                  trachea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4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3786" y="667986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9957" y="1807029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inflammation of tonsils? (watch spelling!)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tonsilitis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tonsillitis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tonsillectomy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tonsilectomy</a:t>
            </a:r>
            <a:endParaRPr lang="en-US" sz="2400" dirty="0" smtClean="0"/>
          </a:p>
        </p:txBody>
      </p:sp>
      <p:pic>
        <p:nvPicPr>
          <p:cNvPr id="33797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46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3786" y="667986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9957" y="1807029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inflammation of tonsils? (watch spelling!)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tonsilitis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tonsillitis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tonsillectomy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tonsilectomy</a:t>
            </a:r>
            <a:endParaRPr lang="en-US" sz="2400" dirty="0" smtClean="0"/>
          </a:p>
        </p:txBody>
      </p:sp>
      <p:pic>
        <p:nvPicPr>
          <p:cNvPr id="33797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799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Upper Respiratory Tract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external openings to the nose are called nostrils or NARES.</a:t>
            </a:r>
          </a:p>
          <a:p>
            <a:endParaRPr lang="en-US" dirty="0"/>
          </a:p>
          <a:p>
            <a:r>
              <a:rPr lang="en-US" dirty="0"/>
              <a:t>As a general rule, the combining form </a:t>
            </a:r>
            <a:r>
              <a:rPr lang="en-US" dirty="0" err="1"/>
              <a:t>nas</a:t>
            </a:r>
            <a:r>
              <a:rPr lang="en-US" dirty="0"/>
              <a:t>/o is not used to form surgical words.  Most surgical terms referring to the nose use the form </a:t>
            </a:r>
            <a:r>
              <a:rPr lang="en-US" dirty="0" err="1" smtClean="0"/>
              <a:t>rhin</a:t>
            </a:r>
            <a:r>
              <a:rPr lang="en-US" dirty="0" smtClean="0"/>
              <a:t>/o.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0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Air enters the nose and passes into the nasal cavity.  Inside the nasal cavity, there are tiny hairs that filter out dust particles found in the air.</a:t>
            </a:r>
          </a:p>
          <a:p>
            <a:r>
              <a:rPr lang="en-US" dirty="0"/>
              <a:t>The nasal cavity also contain CONCHAE, which moisten and warm the air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After </a:t>
            </a:r>
            <a:r>
              <a:rPr lang="en-US" dirty="0"/>
              <a:t>passing through the nasal </a:t>
            </a:r>
            <a:r>
              <a:rPr lang="en-US" dirty="0" smtClean="0"/>
              <a:t>cavity, air </a:t>
            </a:r>
            <a:r>
              <a:rPr lang="en-US" dirty="0"/>
              <a:t>then enters the PHARYNX, </a:t>
            </a:r>
            <a:r>
              <a:rPr lang="en-US" dirty="0">
                <a:solidFill>
                  <a:srgbClr val="7F7F7F"/>
                </a:solidFill>
              </a:rPr>
              <a:t>or </a:t>
            </a:r>
            <a:r>
              <a:rPr lang="en-US" dirty="0" smtClean="0">
                <a:solidFill>
                  <a:srgbClr val="7F7F7F"/>
                </a:solidFill>
              </a:rPr>
              <a:t>throat.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9138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suffix </a:t>
            </a:r>
            <a:r>
              <a:rPr lang="en-US" dirty="0" smtClean="0"/>
              <a:t> -</a:t>
            </a:r>
            <a:r>
              <a:rPr lang="en-US" dirty="0"/>
              <a:t>therapy </a:t>
            </a:r>
            <a:r>
              <a:rPr lang="en-US" dirty="0" smtClean="0"/>
              <a:t>means </a:t>
            </a:r>
            <a:r>
              <a:rPr lang="en-US" dirty="0" smtClean="0">
                <a:solidFill>
                  <a:srgbClr val="7F7F7F"/>
                </a:solidFill>
              </a:rPr>
              <a:t>treatment.</a:t>
            </a:r>
            <a:endParaRPr lang="en-US" dirty="0"/>
          </a:p>
          <a:p>
            <a:endParaRPr lang="en-US" dirty="0"/>
          </a:p>
          <a:p>
            <a:pPr>
              <a:buFontTx/>
              <a:buNone/>
            </a:pPr>
            <a:r>
              <a:rPr lang="en-US" dirty="0"/>
              <a:t>Hydrotherapy means</a:t>
            </a:r>
          </a:p>
          <a:p>
            <a:pPr>
              <a:buFontTx/>
              <a:buNone/>
            </a:pPr>
            <a:r>
              <a:rPr lang="en-US" dirty="0"/>
              <a:t>     </a:t>
            </a:r>
            <a:r>
              <a:rPr lang="en-US" dirty="0" smtClean="0"/>
              <a:t>         </a:t>
            </a:r>
            <a:r>
              <a:rPr lang="en-US" dirty="0" smtClean="0">
                <a:solidFill>
                  <a:srgbClr val="7F7F7F"/>
                </a:solidFill>
              </a:rPr>
              <a:t>treatment </a:t>
            </a:r>
            <a:r>
              <a:rPr lang="en-US" dirty="0">
                <a:solidFill>
                  <a:srgbClr val="7F7F7F"/>
                </a:solidFill>
              </a:rPr>
              <a:t>with water</a:t>
            </a:r>
          </a:p>
          <a:p>
            <a:pPr>
              <a:buFontTx/>
              <a:buNone/>
            </a:pPr>
            <a:r>
              <a:rPr lang="en-US" dirty="0" err="1"/>
              <a:t>Cryotherapy</a:t>
            </a:r>
            <a:r>
              <a:rPr lang="en-US" dirty="0"/>
              <a:t> means</a:t>
            </a:r>
          </a:p>
          <a:p>
            <a:pPr>
              <a:buFontTx/>
              <a:buNone/>
            </a:pPr>
            <a:r>
              <a:rPr lang="en-US" dirty="0"/>
              <a:t>     </a:t>
            </a:r>
            <a:r>
              <a:rPr lang="en-US" dirty="0" smtClean="0"/>
              <a:t>         </a:t>
            </a:r>
            <a:r>
              <a:rPr lang="en-US" dirty="0" smtClean="0">
                <a:solidFill>
                  <a:srgbClr val="7F7F7F"/>
                </a:solidFill>
              </a:rPr>
              <a:t>treatment </a:t>
            </a:r>
            <a:r>
              <a:rPr lang="en-US" dirty="0">
                <a:solidFill>
                  <a:srgbClr val="7F7F7F"/>
                </a:solidFill>
              </a:rPr>
              <a:t>with cold or freezing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2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US" dirty="0"/>
              <a:t>What is the meaning </a:t>
            </a:r>
            <a:r>
              <a:rPr lang="en-US" dirty="0" smtClean="0"/>
              <a:t>of -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</a:t>
            </a:r>
            <a:r>
              <a:rPr lang="en-US" dirty="0" err="1" smtClean="0"/>
              <a:t>aerohydrotherapy</a:t>
            </a:r>
            <a:r>
              <a:rPr lang="en-US" dirty="0" smtClean="0"/>
              <a:t>?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Aero/hydro/therapy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7F7F7F"/>
                </a:solidFill>
              </a:rPr>
              <a:t>Aero – Air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Hydro – Water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Therapy - Treatment</a:t>
            </a:r>
            <a:endParaRPr lang="en-US" dirty="0">
              <a:solidFill>
                <a:srgbClr val="7F7F7F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Treatment with water and air.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2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suffix   -</a:t>
            </a:r>
            <a:r>
              <a:rPr lang="en-US" dirty="0" err="1"/>
              <a:t>plegia</a:t>
            </a:r>
            <a:r>
              <a:rPr lang="en-US" dirty="0"/>
              <a:t>    means </a:t>
            </a:r>
            <a:r>
              <a:rPr lang="en-US" dirty="0" smtClean="0">
                <a:solidFill>
                  <a:srgbClr val="7F7F7F"/>
                </a:solidFill>
              </a:rPr>
              <a:t>paralysis.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err="1"/>
              <a:t>Pharyngoplegia</a:t>
            </a:r>
            <a:r>
              <a:rPr lang="en-US" dirty="0"/>
              <a:t> and </a:t>
            </a:r>
            <a:r>
              <a:rPr lang="en-US" dirty="0" err="1"/>
              <a:t>pharyngoparalysis</a:t>
            </a:r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both mean a muscle paralysis of the throat.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The abbreviation “CA” denotes a malignancy or </a:t>
            </a:r>
            <a:r>
              <a:rPr lang="en-US" dirty="0" smtClean="0">
                <a:solidFill>
                  <a:srgbClr val="7F7F7F"/>
                </a:solidFill>
              </a:rPr>
              <a:t>cancer.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9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495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800" dirty="0"/>
              <a:t>The following </a:t>
            </a:r>
            <a:r>
              <a:rPr lang="en-US" sz="2800" dirty="0" smtClean="0"/>
              <a:t>words relate </a:t>
            </a:r>
            <a:r>
              <a:rPr lang="en-US" sz="2800" dirty="0"/>
              <a:t>to CA of the throat:</a:t>
            </a:r>
          </a:p>
          <a:p>
            <a:pPr>
              <a:buFontTx/>
              <a:buNone/>
            </a:pPr>
            <a:r>
              <a:rPr lang="en-US" sz="2800" dirty="0" smtClean="0"/>
              <a:t>Pharyngitis         </a:t>
            </a:r>
            <a:r>
              <a:rPr lang="en-US" sz="2800" dirty="0">
                <a:solidFill>
                  <a:srgbClr val="7F7F7F"/>
                </a:solidFill>
              </a:rPr>
              <a:t>(inflammation)</a:t>
            </a:r>
          </a:p>
          <a:p>
            <a:pPr>
              <a:buFontTx/>
              <a:buNone/>
            </a:pPr>
            <a:r>
              <a:rPr lang="en-US" sz="2800" dirty="0" err="1"/>
              <a:t>Pharyngoplasty</a:t>
            </a:r>
            <a:r>
              <a:rPr lang="en-US" sz="2800" dirty="0"/>
              <a:t>   </a:t>
            </a:r>
            <a:r>
              <a:rPr lang="en-US" sz="2800" dirty="0">
                <a:solidFill>
                  <a:srgbClr val="7F7F7F"/>
                </a:solidFill>
              </a:rPr>
              <a:t>(</a:t>
            </a:r>
            <a:r>
              <a:rPr lang="en-US" sz="2800" dirty="0" err="1">
                <a:solidFill>
                  <a:srgbClr val="7F7F7F"/>
                </a:solidFill>
              </a:rPr>
              <a:t>sx</a:t>
            </a:r>
            <a:r>
              <a:rPr lang="en-US" sz="2800" dirty="0">
                <a:solidFill>
                  <a:srgbClr val="7F7F7F"/>
                </a:solidFill>
              </a:rPr>
              <a:t> repair)</a:t>
            </a:r>
          </a:p>
          <a:p>
            <a:pPr>
              <a:buFontTx/>
              <a:buNone/>
            </a:pPr>
            <a:r>
              <a:rPr lang="en-US" sz="2800" dirty="0" err="1"/>
              <a:t>Pharyngotomy</a:t>
            </a:r>
            <a:r>
              <a:rPr lang="en-US" sz="2800" dirty="0"/>
              <a:t>    </a:t>
            </a:r>
            <a:r>
              <a:rPr lang="en-US" sz="2800" dirty="0">
                <a:solidFill>
                  <a:srgbClr val="7F7F7F"/>
                </a:solidFill>
              </a:rPr>
              <a:t>(incision)</a:t>
            </a:r>
          </a:p>
          <a:p>
            <a:pPr>
              <a:buFontTx/>
              <a:buNone/>
            </a:pPr>
            <a:r>
              <a:rPr lang="en-US" sz="2800" dirty="0" err="1"/>
              <a:t>Pharyngotome</a:t>
            </a:r>
            <a:r>
              <a:rPr lang="en-US" sz="2800" dirty="0"/>
              <a:t>    </a:t>
            </a:r>
            <a:r>
              <a:rPr lang="en-US" sz="2800" dirty="0">
                <a:solidFill>
                  <a:srgbClr val="7F7F7F"/>
                </a:solidFill>
              </a:rPr>
              <a:t>(instrument to incise)</a:t>
            </a:r>
          </a:p>
          <a:p>
            <a:pPr>
              <a:buFontTx/>
              <a:buNone/>
            </a:pPr>
            <a:r>
              <a:rPr lang="en-US" sz="2800" dirty="0" err="1"/>
              <a:t>Pharyngospasm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7F7F7F"/>
                </a:solidFill>
              </a:rPr>
              <a:t>(twitching</a:t>
            </a:r>
            <a:r>
              <a:rPr lang="en-US" sz="2800" dirty="0" smtClean="0">
                <a:solidFill>
                  <a:srgbClr val="7F7F7F"/>
                </a:solidFill>
              </a:rPr>
              <a:t>)</a:t>
            </a:r>
          </a:p>
          <a:p>
            <a:pPr>
              <a:buFontTx/>
              <a:buNone/>
            </a:pPr>
            <a:endParaRPr lang="en-US" sz="2800" dirty="0" smtClean="0">
              <a:solidFill>
                <a:srgbClr val="7F7F7F"/>
              </a:solidFill>
            </a:endParaRPr>
          </a:p>
          <a:p>
            <a:pPr>
              <a:buFontTx/>
              <a:buNone/>
            </a:pPr>
            <a:r>
              <a:rPr lang="en-US" dirty="0" smtClean="0"/>
              <a:t>SX means </a:t>
            </a:r>
            <a:r>
              <a:rPr lang="en-US" dirty="0" smtClean="0">
                <a:solidFill>
                  <a:srgbClr val="7F7F7F"/>
                </a:solidFill>
              </a:rPr>
              <a:t>surgery or surgical</a:t>
            </a:r>
            <a:endParaRPr lang="en-US" sz="2800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7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larynx or </a:t>
            </a:r>
            <a:r>
              <a:rPr lang="en-US" dirty="0">
                <a:solidFill>
                  <a:srgbClr val="7F7F7F"/>
                </a:solidFill>
              </a:rPr>
              <a:t>voice box </a:t>
            </a:r>
            <a:r>
              <a:rPr lang="en-US" dirty="0"/>
              <a:t>is responsible for sound production.</a:t>
            </a:r>
          </a:p>
          <a:p>
            <a:r>
              <a:rPr lang="en-US" dirty="0"/>
              <a:t>The voice box takes the sound that is produced by the air passing through it and changes the PITCH by changing shape of the cords.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4553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When CA of the larynx is detected in its early stages, a partial laryngectomy may be needed.</a:t>
            </a:r>
          </a:p>
          <a:p>
            <a:pPr>
              <a:lnSpc>
                <a:spcPct val="90000"/>
              </a:lnSpc>
            </a:pPr>
            <a:r>
              <a:rPr lang="en-US"/>
              <a:t>Extensive CA requires a total laryngectomy.</a:t>
            </a:r>
          </a:p>
          <a:p>
            <a:pPr>
              <a:lnSpc>
                <a:spcPct val="90000"/>
              </a:lnSpc>
            </a:pPr>
            <a:r>
              <a:rPr lang="en-US"/>
              <a:t>Spasms of the larynx may make breathing difficult.  These laryngospasms are signs of allergic reactions.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8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err="1"/>
              <a:t>Laryngospams</a:t>
            </a:r>
            <a:r>
              <a:rPr lang="en-US" dirty="0"/>
              <a:t> are due to a </a:t>
            </a:r>
            <a:r>
              <a:rPr lang="en-US" dirty="0" smtClean="0"/>
              <a:t>narrowing</a:t>
            </a:r>
          </a:p>
          <a:p>
            <a:pPr>
              <a:buFontTx/>
              <a:buNone/>
            </a:pPr>
            <a:r>
              <a:rPr lang="en-US" dirty="0" smtClean="0"/>
              <a:t>of </a:t>
            </a:r>
            <a:r>
              <a:rPr lang="en-US" dirty="0"/>
              <a:t>the space between the vocal cords.  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This </a:t>
            </a:r>
            <a:r>
              <a:rPr lang="en-US" dirty="0"/>
              <a:t>condition is known as 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</a:t>
            </a:r>
            <a:r>
              <a:rPr lang="en-US" dirty="0" smtClean="0"/>
              <a:t>  </a:t>
            </a:r>
            <a:r>
              <a:rPr lang="en-US" dirty="0" err="1" smtClean="0"/>
              <a:t>Laryngo</a:t>
            </a:r>
            <a:r>
              <a:rPr lang="en-US" dirty="0" smtClean="0"/>
              <a:t>/stenosis</a:t>
            </a:r>
            <a:endParaRPr lang="en-US" dirty="0"/>
          </a:p>
          <a:p>
            <a:pPr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                      </a:t>
            </a:r>
            <a:r>
              <a:rPr lang="en-US" sz="2000" b="0" dirty="0" smtClean="0">
                <a:solidFill>
                  <a:schemeClr val="tx1"/>
                </a:solidFill>
              </a:rPr>
              <a:t>Larynx        Narrowing</a:t>
            </a:r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7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3437"/>
            <a:ext cx="8229600" cy="4221163"/>
          </a:xfrm>
        </p:spPr>
        <p:txBody>
          <a:bodyPr>
            <a:normAutofit/>
          </a:bodyPr>
          <a:lstStyle/>
          <a:p>
            <a:r>
              <a:rPr lang="en-US" sz="2400" dirty="0"/>
              <a:t>At the top of the larynx is a small leaf-shaped flap of cartilage known as the epiglottis.</a:t>
            </a:r>
          </a:p>
          <a:p>
            <a:r>
              <a:rPr lang="en-US" sz="2400" dirty="0"/>
              <a:t>During swallowing, the epiglottis closes off the larynx so that food and liquid are directed into the esophagus.</a:t>
            </a:r>
          </a:p>
          <a:p>
            <a:r>
              <a:rPr lang="en-US" sz="2400" dirty="0"/>
              <a:t>When foreign material enters the larynx (anything but food), a cough attempts to expel the material to avoid choking.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8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Air passes from the larynx to the TRACHEA or WINDPIPE.</a:t>
            </a:r>
          </a:p>
          <a:p>
            <a:pPr>
              <a:lnSpc>
                <a:spcPct val="90000"/>
              </a:lnSpc>
            </a:pPr>
            <a:r>
              <a:rPr lang="en-US" dirty="0"/>
              <a:t>The trachea connects the throat/larynx to the lungs.</a:t>
            </a:r>
          </a:p>
          <a:p>
            <a:pPr>
              <a:lnSpc>
                <a:spcPct val="90000"/>
              </a:lnSpc>
            </a:pPr>
            <a:r>
              <a:rPr lang="en-US" dirty="0"/>
              <a:t>Anything blocking the trachea will prevent air (oxygen) from entering the lungs.  A </a:t>
            </a:r>
            <a:r>
              <a:rPr lang="en-US" b="1" dirty="0" smtClean="0"/>
              <a:t>TRACHEOSTOMY</a:t>
            </a:r>
            <a:r>
              <a:rPr lang="en-US" dirty="0" smtClean="0"/>
              <a:t> </a:t>
            </a:r>
            <a:r>
              <a:rPr lang="en-US" dirty="0"/>
              <a:t>is needed to create a new opening in the trachea for air to enter.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8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trachea is composed of smooth muscle that is embedded with rings of cartilage.</a:t>
            </a:r>
          </a:p>
          <a:p>
            <a:r>
              <a:rPr lang="en-US"/>
              <a:t>These rings provided the necessary rigidity that is needed to prevent collapsing of the tube.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7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Tumors are also called NEOPLASMS.</a:t>
            </a:r>
          </a:p>
          <a:p>
            <a:r>
              <a:rPr lang="en-US" sz="2800" dirty="0"/>
              <a:t>Neoplasms can be benign or malignant.</a:t>
            </a:r>
          </a:p>
          <a:p>
            <a:endParaRPr lang="en-US" sz="2800" dirty="0"/>
          </a:p>
          <a:p>
            <a:r>
              <a:rPr lang="en-US" sz="2800" dirty="0"/>
              <a:t>The prefix     neo-      </a:t>
            </a:r>
            <a:r>
              <a:rPr lang="en-US" sz="2800" dirty="0" smtClean="0"/>
              <a:t> means </a:t>
            </a:r>
            <a:r>
              <a:rPr lang="en-US" sz="2800" dirty="0">
                <a:solidFill>
                  <a:srgbClr val="7F7F7F"/>
                </a:solidFill>
              </a:rPr>
              <a:t>new</a:t>
            </a:r>
          </a:p>
          <a:p>
            <a:r>
              <a:rPr lang="en-US" sz="2800" dirty="0"/>
              <a:t>The suffix     -</a:t>
            </a:r>
            <a:r>
              <a:rPr lang="en-US" sz="2800" dirty="0" err="1"/>
              <a:t>plasm</a:t>
            </a:r>
            <a:r>
              <a:rPr lang="en-US" sz="2800" dirty="0"/>
              <a:t>    means </a:t>
            </a:r>
            <a:r>
              <a:rPr lang="en-US" sz="2800" dirty="0">
                <a:solidFill>
                  <a:srgbClr val="7F7F7F"/>
                </a:solidFill>
              </a:rPr>
              <a:t>growth</a:t>
            </a:r>
          </a:p>
          <a:p>
            <a:endParaRPr lang="en-US" sz="2800" dirty="0"/>
          </a:p>
          <a:p>
            <a:r>
              <a:rPr lang="en-US" sz="2800" dirty="0"/>
              <a:t>Therefore, the term  neoplasm  means a new growth.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902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Recall that a carcinoma refers to a cancerous tumor.</a:t>
            </a:r>
          </a:p>
          <a:p>
            <a:pPr>
              <a:lnSpc>
                <a:spcPct val="80000"/>
              </a:lnSpc>
            </a:pPr>
            <a:r>
              <a:rPr lang="en-US" sz="2800"/>
              <a:t>A carcinoma is a tumor that originates from epithelial tissue.</a:t>
            </a:r>
          </a:p>
          <a:p>
            <a:pPr>
              <a:lnSpc>
                <a:spcPct val="80000"/>
              </a:lnSpc>
            </a:pPr>
            <a:r>
              <a:rPr lang="en-US" sz="2800"/>
              <a:t>Epithelial tissue is a type of tissue that lines the body or body cavities.</a:t>
            </a:r>
          </a:p>
          <a:p>
            <a:pPr>
              <a:lnSpc>
                <a:spcPct val="80000"/>
              </a:lnSpc>
            </a:pPr>
            <a:r>
              <a:rPr lang="en-US" sz="2800"/>
              <a:t>Also recall, that a benign tumor is named by adding the suffix –oma.  Therefore, a benign tumor of cartilage would be called a CHONDROMA.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0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Lower Respiratory Tract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trachea divides into two branches called BRONCHI.  </a:t>
            </a:r>
          </a:p>
          <a:p>
            <a:r>
              <a:rPr lang="en-US"/>
              <a:t>Each bronchus branches to a separate lung and subdivides into increasingly smaller branches called BRONCHIOLES.</a:t>
            </a:r>
          </a:p>
          <a:p>
            <a:r>
              <a:rPr lang="en-US"/>
              <a:t>The bronchioles are the smallest branches.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2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Patients with asthma suffer from wheezing caused by spasms of the bronchi.</a:t>
            </a:r>
          </a:p>
          <a:p>
            <a:endParaRPr lang="en-US" dirty="0"/>
          </a:p>
          <a:p>
            <a:r>
              <a:rPr lang="en-US" dirty="0"/>
              <a:t>These spasms are called: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      </a:t>
            </a:r>
            <a:r>
              <a:rPr lang="en-US" dirty="0" smtClean="0"/>
              <a:t>bronchospasm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17409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dilation of a bronchi is called </a:t>
            </a:r>
          </a:p>
          <a:p>
            <a:endParaRPr lang="en-US" dirty="0"/>
          </a:p>
          <a:p>
            <a:pPr>
              <a:buFontTx/>
              <a:buNone/>
            </a:pPr>
            <a:r>
              <a:rPr lang="en-US" dirty="0"/>
              <a:t>              </a:t>
            </a:r>
            <a:r>
              <a:rPr lang="en-US" dirty="0" smtClean="0"/>
              <a:t>Bronchiectasis</a:t>
            </a:r>
          </a:p>
          <a:p>
            <a:pPr>
              <a:buFontTx/>
              <a:buNone/>
            </a:pPr>
            <a:r>
              <a:rPr lang="en-US" dirty="0"/>
              <a:t>	</a:t>
            </a:r>
          </a:p>
          <a:p>
            <a:pPr>
              <a:buFontTx/>
              <a:buNone/>
            </a:pPr>
            <a:r>
              <a:rPr lang="en-US" dirty="0" smtClean="0"/>
              <a:t>-</a:t>
            </a:r>
            <a:r>
              <a:rPr lang="en-US" dirty="0" err="1" smtClean="0"/>
              <a:t>ectasis</a:t>
            </a:r>
            <a:r>
              <a:rPr lang="en-US" dirty="0" smtClean="0"/>
              <a:t>  means </a:t>
            </a:r>
            <a:r>
              <a:rPr lang="en-US" dirty="0" smtClean="0">
                <a:solidFill>
                  <a:srgbClr val="7F7F7F"/>
                </a:solidFill>
              </a:rPr>
              <a:t>dilation or expansion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12634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Word about Size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Something that is visible to the naked eye is called MACROSCOPIC.</a:t>
            </a:r>
          </a:p>
          <a:p>
            <a:endParaRPr lang="en-US"/>
          </a:p>
          <a:p>
            <a:r>
              <a:rPr lang="en-US"/>
              <a:t>Something that is seen only by the use of a magnifying instrument is called MICROSCOPIC.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0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At the end of the bronchial tree, there is a cluster of very small, grapelike air sacs.</a:t>
            </a:r>
          </a:p>
          <a:p>
            <a:pPr>
              <a:lnSpc>
                <a:spcPct val="90000"/>
              </a:lnSpc>
            </a:pPr>
            <a:r>
              <a:rPr lang="en-US"/>
              <a:t>These air sacs are the ALVEOLI.</a:t>
            </a:r>
          </a:p>
          <a:p>
            <a:pPr>
              <a:lnSpc>
                <a:spcPct val="90000"/>
              </a:lnSpc>
            </a:pPr>
            <a:r>
              <a:rPr lang="en-US"/>
              <a:t>The alveoli are the places where oxygen is exchanged with carbon dioxide.  The alveoli are intimately associated with capillaries that allow blood cells to filter through one at a time.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3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bronchus leads to a lung.</a:t>
            </a:r>
          </a:p>
          <a:p>
            <a:endParaRPr lang="en-US"/>
          </a:p>
          <a:p>
            <a:r>
              <a:rPr lang="en-US"/>
              <a:t>Each lung is enclosed in a saran-wrap like structure called the PLEURA.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5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The suffix  -</a:t>
            </a:r>
            <a:r>
              <a:rPr lang="en-US" dirty="0" err="1"/>
              <a:t>pnea</a:t>
            </a:r>
            <a:r>
              <a:rPr lang="en-US" dirty="0"/>
              <a:t>  means </a:t>
            </a:r>
            <a:r>
              <a:rPr lang="en-US" dirty="0">
                <a:solidFill>
                  <a:srgbClr val="7F7F7F"/>
                </a:solidFill>
              </a:rPr>
              <a:t>breathing.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The disorder  </a:t>
            </a:r>
            <a:r>
              <a:rPr lang="en-US" dirty="0" smtClean="0"/>
              <a:t>APNEA  </a:t>
            </a:r>
            <a:r>
              <a:rPr lang="en-US" dirty="0"/>
              <a:t>means </a:t>
            </a:r>
            <a:r>
              <a:rPr lang="en-US" dirty="0">
                <a:solidFill>
                  <a:srgbClr val="7F7F7F"/>
                </a:solidFill>
              </a:rPr>
              <a:t>without breathing.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People with sleep apnea stop breathing multiple times during the night.  This causes snoring and interrupted sleep patterns.</a:t>
            </a:r>
          </a:p>
          <a:p>
            <a:pPr>
              <a:lnSpc>
                <a:spcPct val="80000"/>
              </a:lnSpc>
            </a:pP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3794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dirty="0"/>
              <a:t>What do these terms mean?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dyspnea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         </a:t>
            </a:r>
            <a:r>
              <a:rPr lang="en-US" dirty="0">
                <a:solidFill>
                  <a:srgbClr val="7F7F7F"/>
                </a:solidFill>
              </a:rPr>
              <a:t>painful breathing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 </a:t>
            </a:r>
            <a:r>
              <a:rPr lang="en-US" dirty="0" err="1"/>
              <a:t>eupnea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         </a:t>
            </a:r>
            <a:r>
              <a:rPr lang="en-US" dirty="0">
                <a:solidFill>
                  <a:srgbClr val="7F7F7F"/>
                </a:solidFill>
              </a:rPr>
              <a:t>normal breathing </a:t>
            </a:r>
            <a:endParaRPr lang="en-US" dirty="0" smtClean="0">
              <a:solidFill>
                <a:srgbClr val="7F7F7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dirty="0">
              <a:solidFill>
                <a:srgbClr val="7F7F7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The </a:t>
            </a:r>
            <a:r>
              <a:rPr lang="en-US" dirty="0"/>
              <a:t>prefix  </a:t>
            </a:r>
            <a:r>
              <a:rPr lang="en-US" dirty="0" err="1"/>
              <a:t>eu</a:t>
            </a:r>
            <a:r>
              <a:rPr lang="en-US" dirty="0"/>
              <a:t>- </a:t>
            </a:r>
            <a:r>
              <a:rPr lang="en-US" dirty="0">
                <a:solidFill>
                  <a:srgbClr val="7F7F7F"/>
                </a:solidFill>
              </a:rPr>
              <a:t>means </a:t>
            </a:r>
            <a:r>
              <a:rPr lang="en-US" dirty="0" smtClean="0">
                <a:solidFill>
                  <a:srgbClr val="7F7F7F"/>
                </a:solidFill>
              </a:rPr>
              <a:t>normal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6585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The prefix   </a:t>
            </a:r>
            <a:r>
              <a:rPr lang="en-US" sz="2800" dirty="0" err="1"/>
              <a:t>tachy</a:t>
            </a:r>
            <a:r>
              <a:rPr lang="en-US" sz="2800" dirty="0"/>
              <a:t>-  means </a:t>
            </a:r>
            <a:r>
              <a:rPr lang="en-US" sz="2800" dirty="0" smtClean="0">
                <a:solidFill>
                  <a:srgbClr val="7F7F7F"/>
                </a:solidFill>
              </a:rPr>
              <a:t>fast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The word  tachypnea means </a:t>
            </a:r>
            <a:r>
              <a:rPr lang="en-US" sz="2800" dirty="0">
                <a:solidFill>
                  <a:srgbClr val="7F7F7F"/>
                </a:solidFill>
              </a:rPr>
              <a:t>rapid </a:t>
            </a:r>
            <a:r>
              <a:rPr lang="en-US" sz="2800" dirty="0" smtClean="0">
                <a:solidFill>
                  <a:srgbClr val="7F7F7F"/>
                </a:solidFill>
              </a:rPr>
              <a:t>breathing</a:t>
            </a:r>
            <a:endParaRPr lang="en-US" sz="2800" dirty="0">
              <a:solidFill>
                <a:srgbClr val="7F7F7F"/>
              </a:solidFill>
            </a:endParaRPr>
          </a:p>
          <a:p>
            <a:endParaRPr lang="en-US" sz="2800" dirty="0"/>
          </a:p>
          <a:p>
            <a:r>
              <a:rPr lang="en-US" sz="2800" dirty="0"/>
              <a:t>The prefix   </a:t>
            </a:r>
            <a:r>
              <a:rPr lang="en-US" sz="2800" dirty="0" err="1"/>
              <a:t>brady</a:t>
            </a:r>
            <a:r>
              <a:rPr lang="en-US" sz="2800" dirty="0"/>
              <a:t>-  </a:t>
            </a:r>
            <a:r>
              <a:rPr lang="en-US" sz="2800" dirty="0" smtClean="0"/>
              <a:t>means </a:t>
            </a:r>
            <a:r>
              <a:rPr lang="en-US" sz="2800" dirty="0" smtClean="0">
                <a:solidFill>
                  <a:srgbClr val="7F7F7F"/>
                </a:solidFill>
              </a:rPr>
              <a:t>slow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The word  </a:t>
            </a:r>
            <a:r>
              <a:rPr lang="en-US" sz="2800" dirty="0" err="1"/>
              <a:t>bradypnea</a:t>
            </a:r>
            <a:r>
              <a:rPr lang="en-US" sz="2800" dirty="0"/>
              <a:t>  means </a:t>
            </a:r>
            <a:r>
              <a:rPr lang="en-US" sz="2800" dirty="0">
                <a:solidFill>
                  <a:srgbClr val="7F7F7F"/>
                </a:solidFill>
              </a:rPr>
              <a:t>slow </a:t>
            </a:r>
            <a:r>
              <a:rPr lang="en-US" sz="2800" dirty="0" smtClean="0">
                <a:solidFill>
                  <a:srgbClr val="7F7F7F"/>
                </a:solidFill>
              </a:rPr>
              <a:t>breathing</a:t>
            </a:r>
            <a:endParaRPr lang="en-US" sz="2800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6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/>
              <a:t>  The DIAPHRAGM is a large muscle that separates the lungs from the abdominal cavity.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During inhalation, the diaphragm decends</a:t>
            </a:r>
          </a:p>
          <a:p>
            <a:pPr>
              <a:buFontTx/>
              <a:buNone/>
            </a:pPr>
            <a:r>
              <a:rPr lang="en-US"/>
              <a:t>During exhalation, the diaphragm ascends</a:t>
            </a:r>
          </a:p>
          <a:p>
            <a:pPr>
              <a:buFontTx/>
              <a:buNone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2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98" decel="100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 of Respiratory Lecture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ficticousinstructor@YSMU.edu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9571782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Respiratory System&amp;quot;&quot;/&gt;&lt;property id=&quot;20307&quot; value=&quot;258&quot;/&gt;&lt;/object&gt;&lt;object type=&quot;3&quot; unique_id=&quot;10005&quot;&gt;&lt;property id=&quot;20148&quot; value=&quot;5&quot;/&gt;&lt;property id=&quot;20300&quot; value=&quot;Slide 2 - &amp;quot;The Respiratory System&amp;quot;&quot;/&gt;&lt;property id=&quot;20307&quot; value=&quot;259&quot;/&gt;&lt;/object&gt;&lt;object type=&quot;3&quot; unique_id=&quot;10006&quot;&gt;&lt;property id=&quot;20148&quot; value=&quot;5&quot;/&gt;&lt;property id=&quot;20300&quot; value=&quot;Slide 3&quot;/&gt;&lt;property id=&quot;20307&quot; value=&quot;260&quot;/&gt;&lt;/object&gt;&lt;object type=&quot;3&quot; unique_id=&quot;10007&quot;&gt;&lt;property id=&quot;20148&quot; value=&quot;5&quot;/&gt;&lt;property id=&quot;20300&quot; value=&quot;Slide 4 - &amp;quot;Combining Forms &amp;quot;&quot;/&gt;&lt;property id=&quot;20307&quot; value=&quot;261&quot;/&gt;&lt;/object&gt;&lt;object type=&quot;3&quot; unique_id=&quot;10008&quot;&gt;&lt;property id=&quot;20148&quot; value=&quot;5&quot;/&gt;&lt;property id=&quot;20300&quot; value=&quot;Slide 5&quot;/&gt;&lt;property id=&quot;20307&quot; value=&quot;262&quot;/&gt;&lt;/object&gt;&lt;object type=&quot;3&quot; unique_id=&quot;10009&quot;&gt;&lt;property id=&quot;20148&quot; value=&quot;5&quot;/&gt;&lt;property id=&quot;20300&quot; value=&quot;Slide 6&quot;/&gt;&lt;property id=&quot;20307&quot; value=&quot;263&quot;/&gt;&lt;/object&gt;&lt;object type=&quot;3&quot; unique_id=&quot;10010&quot;&gt;&lt;property id=&quot;20148&quot; value=&quot;5&quot;/&gt;&lt;property id=&quot;20300&quot; value=&quot;Slide 7&quot;/&gt;&lt;property id=&quot;20307&quot; value=&quot;264&quot;/&gt;&lt;/object&gt;&lt;object type=&quot;3&quot; unique_id=&quot;10011&quot;&gt;&lt;property id=&quot;20148&quot; value=&quot;5&quot;/&gt;&lt;property id=&quot;20300&quot; value=&quot;Slide 8&quot;/&gt;&lt;property id=&quot;20307&quot; value=&quot;265&quot;/&gt;&lt;/object&gt;&lt;object type=&quot;3&quot; unique_id=&quot;10012&quot;&gt;&lt;property id=&quot;20148&quot; value=&quot;5&quot;/&gt;&lt;property id=&quot;20300&quot; value=&quot;Slide 9&quot;/&gt;&lt;property id=&quot;20307&quot; value=&quot;266&quot;/&gt;&lt;/object&gt;&lt;object type=&quot;3&quot; unique_id=&quot;10013&quot;&gt;&lt;property id=&quot;20148&quot; value=&quot;5&quot;/&gt;&lt;property id=&quot;20300&quot; value=&quot;Slide 10&quot;/&gt;&lt;property id=&quot;20307&quot; value=&quot;267&quot;/&gt;&lt;/object&gt;&lt;object type=&quot;3&quot; unique_id=&quot;10014&quot;&gt;&lt;property id=&quot;20148&quot; value=&quot;5&quot;/&gt;&lt;property id=&quot;20300&quot; value=&quot;Slide 11&quot;/&gt;&lt;property id=&quot;20307&quot; value=&quot;268&quot;/&gt;&lt;/object&gt;&lt;object type=&quot;3&quot; unique_id=&quot;10015&quot;&gt;&lt;property id=&quot;20148&quot; value=&quot;5&quot;/&gt;&lt;property id=&quot;20300&quot; value=&quot;Slide 12&quot;/&gt;&lt;property id=&quot;20307&quot; value=&quot;269&quot;/&gt;&lt;/object&gt;&lt;object type=&quot;3&quot; unique_id=&quot;10016&quot;&gt;&lt;property id=&quot;20148&quot; value=&quot;5&quot;/&gt;&lt;property id=&quot;20300&quot; value=&quot;Slide 13&quot;/&gt;&lt;property id=&quot;20307&quot; value=&quot;270&quot;/&gt;&lt;/object&gt;&lt;object type=&quot;3&quot; unique_id=&quot;10017&quot;&gt;&lt;property id=&quot;20148&quot; value=&quot;5&quot;/&gt;&lt;property id=&quot;20300&quot; value=&quot;Slide 14 - &amp;quot;      QUICK QUIZ:&amp;amp;#x09;&amp;quot;&quot;/&gt;&lt;property id=&quot;20307&quot; value=&quot;296&quot;/&gt;&lt;/object&gt;&lt;object type=&quot;3&quot; unique_id=&quot;10018&quot;&gt;&lt;property id=&quot;20148&quot; value=&quot;5&quot;/&gt;&lt;property id=&quot;20300&quot; value=&quot;Slide 15 - &amp;quot;      QUICK QUIZ:&amp;amp;#x09;&amp;quot;&quot;/&gt;&lt;property id=&quot;20307&quot; value=&quot;299&quot;/&gt;&lt;/object&gt;&lt;object type=&quot;3&quot; unique_id=&quot;10019&quot;&gt;&lt;property id=&quot;20148&quot; value=&quot;5&quot;/&gt;&lt;property id=&quot;20300&quot; value=&quot;Slide 16 - &amp;quot;Upper Respiratory Tract&amp;quot;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272&quot;/&gt;&lt;/object&gt;&lt;object type=&quot;3&quot; unique_id=&quot;10021&quot;&gt;&lt;property id=&quot;20148&quot; value=&quot;5&quot;/&gt;&lt;property id=&quot;20300&quot; value=&quot;Slide 18&quot;/&gt;&lt;property id=&quot;20307&quot; value=&quot;273&quot;/&gt;&lt;/object&gt;&lt;object type=&quot;3&quot; unique_id=&quot;10022&quot;&gt;&lt;property id=&quot;20148&quot; value=&quot;5&quot;/&gt;&lt;property id=&quot;20300&quot; value=&quot;Slide 19&quot;/&gt;&lt;property id=&quot;20307&quot; value=&quot;274&quot;/&gt;&lt;/object&gt;&lt;object type=&quot;3&quot; unique_id=&quot;10023&quot;&gt;&lt;property id=&quot;20148&quot; value=&quot;5&quot;/&gt;&lt;property id=&quot;20300&quot; value=&quot;Slide 20&quot;/&gt;&lt;property id=&quot;20307&quot; value=&quot;276&quot;/&gt;&lt;/object&gt;&lt;object type=&quot;3&quot; unique_id=&quot;10024&quot;&gt;&lt;property id=&quot;20148&quot; value=&quot;5&quot;/&gt;&lt;property id=&quot;20300&quot; value=&quot;Slide 21&quot;/&gt;&lt;property id=&quot;20307&quot; value=&quot;277&quot;/&gt;&lt;/object&gt;&lt;object type=&quot;3&quot; unique_id=&quot;10025&quot;&gt;&lt;property id=&quot;20148&quot; value=&quot;5&quot;/&gt;&lt;property id=&quot;20300&quot; value=&quot;Slide 22&quot;/&gt;&lt;property id=&quot;20307&quot; value=&quot;278&quot;/&gt;&lt;/object&gt;&lt;object type=&quot;3&quot; unique_id=&quot;10026&quot;&gt;&lt;property id=&quot;20148&quot; value=&quot;5&quot;/&gt;&lt;property id=&quot;20300&quot; value=&quot;Slide 23&quot;/&gt;&lt;property id=&quot;20307&quot; value=&quot;279&quot;/&gt;&lt;/object&gt;&lt;object type=&quot;3&quot; unique_id=&quot;10027&quot;&gt;&lt;property id=&quot;20148&quot; value=&quot;5&quot;/&gt;&lt;property id=&quot;20300&quot; value=&quot;Slide 24&quot;/&gt;&lt;property id=&quot;20307&quot; value=&quot;280&quot;/&gt;&lt;/object&gt;&lt;object type=&quot;3&quot; unique_id=&quot;10028&quot;&gt;&lt;property id=&quot;20148&quot; value=&quot;5&quot;/&gt;&lt;property id=&quot;20300&quot; value=&quot;Slide 25&quot;/&gt;&lt;property id=&quot;20307&quot; value=&quot;281&quot;/&gt;&lt;/object&gt;&lt;object type=&quot;3&quot; unique_id=&quot;10029&quot;&gt;&lt;property id=&quot;20148&quot; value=&quot;5&quot;/&gt;&lt;property id=&quot;20300&quot; value=&quot;Slide 26&quot;/&gt;&lt;property id=&quot;20307&quot; value=&quot;282&quot;/&gt;&lt;/object&gt;&lt;object type=&quot;3&quot; unique_id=&quot;10030&quot;&gt;&lt;property id=&quot;20148&quot; value=&quot;5&quot;/&gt;&lt;property id=&quot;20300&quot; value=&quot;Slide 27&quot;/&gt;&lt;property id=&quot;20307&quot; value=&quot;283&quot;/&gt;&lt;/object&gt;&lt;object type=&quot;3&quot; unique_id=&quot;10031&quot;&gt;&lt;property id=&quot;20148&quot; value=&quot;5&quot;/&gt;&lt;property id=&quot;20300&quot; value=&quot;Slide 28&quot;/&gt;&lt;property id=&quot;20307&quot; value=&quot;284&quot;/&gt;&lt;/object&gt;&lt;object type=&quot;3&quot; unique_id=&quot;10032&quot;&gt;&lt;property id=&quot;20148&quot; value=&quot;5&quot;/&gt;&lt;property id=&quot;20300&quot; value=&quot;Slide 29&quot;/&gt;&lt;property id=&quot;20307&quot; value=&quot;285&quot;/&gt;&lt;/object&gt;&lt;object type=&quot;3&quot; unique_id=&quot;10033&quot;&gt;&lt;property id=&quot;20148&quot; value=&quot;5&quot;/&gt;&lt;property id=&quot;20300&quot; value=&quot;Slide 30 - &amp;quot;The Lower Respiratory Tract&amp;quot;&quot;/&gt;&lt;property id=&quot;20307&quot; value=&quot;286&quot;/&gt;&lt;/object&gt;&lt;object type=&quot;3&quot; unique_id=&quot;10034&quot;&gt;&lt;property id=&quot;20148&quot; value=&quot;5&quot;/&gt;&lt;property id=&quot;20300&quot; value=&quot;Slide 31&quot;/&gt;&lt;property id=&quot;20307&quot; value=&quot;287&quot;/&gt;&lt;/object&gt;&lt;object type=&quot;3&quot; unique_id=&quot;10035&quot;&gt;&lt;property id=&quot;20148&quot; value=&quot;5&quot;/&gt;&lt;property id=&quot;20300&quot; value=&quot;Slide 32&quot;/&gt;&lt;property id=&quot;20307&quot; value=&quot;288&quot;/&gt;&lt;/object&gt;&lt;object type=&quot;3&quot; unique_id=&quot;10036&quot;&gt;&lt;property id=&quot;20148&quot; value=&quot;5&quot;/&gt;&lt;property id=&quot;20300&quot; value=&quot;Slide 33 - &amp;quot;A Word about Size&amp;quot;&quot;/&gt;&lt;property id=&quot;20307&quot; value=&quot;289&quot;/&gt;&lt;/object&gt;&lt;object type=&quot;3&quot; unique_id=&quot;10037&quot;&gt;&lt;property id=&quot;20148&quot; value=&quot;5&quot;/&gt;&lt;property id=&quot;20300&quot; value=&quot;Slide 34&quot;/&gt;&lt;property id=&quot;20307&quot; value=&quot;290&quot;/&gt;&lt;/object&gt;&lt;object type=&quot;3&quot; unique_id=&quot;10038&quot;&gt;&lt;property id=&quot;20148&quot; value=&quot;5&quot;/&gt;&lt;property id=&quot;20300&quot; value=&quot;Slide 35&quot;/&gt;&lt;property id=&quot;20307&quot; value=&quot;291&quot;/&gt;&lt;/object&gt;&lt;object type=&quot;3&quot; unique_id=&quot;10039&quot;&gt;&lt;property id=&quot;20148&quot; value=&quot;5&quot;/&gt;&lt;property id=&quot;20300&quot; value=&quot;Slide 36&quot;/&gt;&lt;property id=&quot;20307&quot; value=&quot;292&quot;/&gt;&lt;/object&gt;&lt;object type=&quot;3&quot; unique_id=&quot;10040&quot;&gt;&lt;property id=&quot;20148&quot; value=&quot;5&quot;/&gt;&lt;property id=&quot;20300&quot; value=&quot;Slide 37&quot;/&gt;&lt;property id=&quot;20307&quot; value=&quot;300&quot;/&gt;&lt;/object&gt;&lt;object type=&quot;3&quot; unique_id=&quot;10041&quot;&gt;&lt;property id=&quot;20148&quot; value=&quot;5&quot;/&gt;&lt;property id=&quot;20300&quot; value=&quot;Slide 38&quot;/&gt;&lt;property id=&quot;20307&quot; value=&quot;293&quot;/&gt;&lt;/object&gt;&lt;object type=&quot;3&quot; unique_id=&quot;10042&quot;&gt;&lt;property id=&quot;20148&quot; value=&quot;5&quot;/&gt;&lt;property id=&quot;20300&quot; value=&quot;Slide 39&quot;/&gt;&lt;property id=&quot;20307&quot; value=&quot;294&quot;/&gt;&lt;/object&gt;&lt;object type=&quot;3&quot; unique_id=&quot;10043&quot;&gt;&lt;property id=&quot;20148&quot; value=&quot;5&quot;/&gt;&lt;property id=&quot;20300&quot; value=&quot;Slide 40 - &amp;quot;End of Respiratory Lecture&amp;quot;&quot;/&gt;&lt;property id=&quot;20307&quot; value=&quot;29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12D436-D0D1-485C-B62C-E5C7D17C64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AFCA45-7C38-4FEA-8B1E-7A7BAD00AE7B}">
  <ds:schemaRefs>
    <ds:schemaRef ds:uri="http://schemas.microsoft.com/office/2006/metadata/properties"/>
    <ds:schemaRef ds:uri="http://schemas.microsoft.com/office/infopath/2007/PartnerControls"/>
    <ds:schemaRef ds:uri="734a1647-99e7-4494-a870-a23f97adf3c9"/>
  </ds:schemaRefs>
</ds:datastoreItem>
</file>

<file path=customXml/itemProps3.xml><?xml version="1.0" encoding="utf-8"?>
<ds:datastoreItem xmlns:ds="http://schemas.openxmlformats.org/officeDocument/2006/customXml" ds:itemID="{B9E00342-A20E-460A-AAF6-3F2996C2F2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4a1647-99e7-4494-a870-a23f97adf3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1274</Words>
  <Application>Microsoft Office PowerPoint</Application>
  <PresentationFormat>On-screen Show (4:3)</PresentationFormat>
  <Paragraphs>253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Respiratory System</vt:lpstr>
      <vt:lpstr>The Respiratory System</vt:lpstr>
      <vt:lpstr>PowerPoint Presentation</vt:lpstr>
      <vt:lpstr>Combining Forms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QUICK QUIZ: </vt:lpstr>
      <vt:lpstr>      QUICK QUIZ: </vt:lpstr>
      <vt:lpstr>Upper Respiratory Tract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Lower Respiratory Tract</vt:lpstr>
      <vt:lpstr>PowerPoint Presentation</vt:lpstr>
      <vt:lpstr>PowerPoint Presentation</vt:lpstr>
      <vt:lpstr>A Word about Size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of Respiratory Lecture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Kelly A. Hartner</cp:lastModifiedBy>
  <cp:revision>31</cp:revision>
  <dcterms:created xsi:type="dcterms:W3CDTF">2012-09-26T13:31:51Z</dcterms:created>
  <dcterms:modified xsi:type="dcterms:W3CDTF">2012-12-10T16:48:44Z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